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4" r:id="rId1"/>
  </p:sldMasterIdLst>
  <p:notesMasterIdLst>
    <p:notesMasterId r:id="rId20"/>
  </p:notesMasterIdLst>
  <p:sldIdLst>
    <p:sldId id="256" r:id="rId2"/>
    <p:sldId id="280" r:id="rId3"/>
    <p:sldId id="286" r:id="rId4"/>
    <p:sldId id="287" r:id="rId5"/>
    <p:sldId id="295" r:id="rId6"/>
    <p:sldId id="288" r:id="rId7"/>
    <p:sldId id="289" r:id="rId8"/>
    <p:sldId id="290" r:id="rId9"/>
    <p:sldId id="291" r:id="rId10"/>
    <p:sldId id="281" r:id="rId11"/>
    <p:sldId id="282" r:id="rId12"/>
    <p:sldId id="283" r:id="rId13"/>
    <p:sldId id="284" r:id="rId14"/>
    <p:sldId id="285" r:id="rId15"/>
    <p:sldId id="292" r:id="rId16"/>
    <p:sldId id="296" r:id="rId17"/>
    <p:sldId id="293" r:id="rId18"/>
    <p:sldId id="29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58" autoAdjust="0"/>
    <p:restoredTop sz="76755" autoAdjust="0"/>
  </p:normalViewPr>
  <p:slideViewPr>
    <p:cSldViewPr snapToGrid="0">
      <p:cViewPr varScale="1">
        <p:scale>
          <a:sx n="105" d="100"/>
          <a:sy n="105" d="100"/>
        </p:scale>
        <p:origin x="-1488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7448F7-E03B-4337-84DF-7150209CC96C}" type="datetimeFigureOut">
              <a:rPr lang="en-US" smtClean="0"/>
              <a:t>9/21/16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8AF4A3-4C55-4086-A8C3-4846DC7723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13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Elizabeth</a:t>
            </a:r>
            <a:r>
              <a:rPr lang="en-US" baseline="0" dirty="0" smtClean="0"/>
              <a:t> City State University</a:t>
            </a:r>
          </a:p>
          <a:p>
            <a:r>
              <a:rPr lang="en-US" baseline="0" dirty="0" smtClean="0"/>
              <a:t>Elementary Education Math Major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AF4A3-4C55-4086-A8C3-4846DC7723D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998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part of my project I worked with Michael </a:t>
            </a:r>
            <a:r>
              <a:rPr lang="en-US" dirty="0" err="1" smtClean="0"/>
              <a:t>Perri</a:t>
            </a:r>
            <a:r>
              <a:rPr lang="en-US" dirty="0" smtClean="0"/>
              <a:t>.</a:t>
            </a:r>
            <a:r>
              <a:rPr lang="en-US" baseline="0" dirty="0" smtClean="0"/>
              <a:t> This was to locate various audio and video equipment by using the ECN number.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AF4A3-4C55-4086-A8C3-4846DC7723D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00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 smtClean="0"/>
              <a:t>How can the DLN use 360 degree Cameras for Video conferencing?</a:t>
            </a:r>
          </a:p>
          <a:p>
            <a:pPr marL="0" indent="0">
              <a:buNone/>
            </a:pPr>
            <a:endParaRPr lang="en-US" sz="3200" dirty="0" smtClean="0"/>
          </a:p>
          <a:p>
            <a:pPr lvl="1"/>
            <a:r>
              <a:rPr lang="en-US" sz="2600" dirty="0" smtClean="0"/>
              <a:t>By having the camera in the middle of a large room of people so that everyone can be seen</a:t>
            </a:r>
          </a:p>
          <a:p>
            <a:pPr lvl="1"/>
            <a:r>
              <a:rPr lang="en-US" sz="2600" dirty="0" smtClean="0"/>
              <a:t>There would not be a need to move the camera for a better angle.</a:t>
            </a:r>
          </a:p>
          <a:p>
            <a:pPr lvl="1"/>
            <a:r>
              <a:rPr lang="en-US" sz="2600" dirty="0" smtClean="0"/>
              <a:t>Less cameras would be needed and would not have to be attached to a wall.</a:t>
            </a:r>
          </a:p>
          <a:p>
            <a:pPr lvl="1"/>
            <a:r>
              <a:rPr lang="en-US" sz="2600" dirty="0" smtClean="0"/>
              <a:t>Portable, light weight and compatible with most video conferencing systems.</a:t>
            </a:r>
          </a:p>
          <a:p>
            <a:pPr lvl="1"/>
            <a:r>
              <a:rPr lang="en-US" sz="2600" dirty="0" smtClean="0"/>
              <a:t>Some 360 degree cameras can be hooked to a phone, tablet or laptop.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AF4A3-4C55-4086-A8C3-4846DC7723D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117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Dr.</a:t>
            </a:r>
            <a:r>
              <a:rPr lang="en-US" baseline="0" dirty="0" smtClean="0"/>
              <a:t> Alston gave me the task of creating a data analysis of stem-e and </a:t>
            </a:r>
            <a:r>
              <a:rPr lang="en-US" baseline="0" dirty="0" err="1" smtClean="0"/>
              <a:t>epd</a:t>
            </a:r>
            <a:r>
              <a:rPr lang="en-US" baseline="0" dirty="0" smtClean="0"/>
              <a:t> activities and there location. She provided me with list and list of information that I sorted throw to get what you see on the chart. So then I wanted to see what ways I could display this information.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AF4A3-4C55-4086-A8C3-4846DC7723D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032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numerical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AF4A3-4C55-4086-A8C3-4846DC7723D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157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you can see the most visited for both</a:t>
            </a:r>
            <a:r>
              <a:rPr lang="en-US" baseline="0" dirty="0" smtClean="0"/>
              <a:t> stem-e and </a:t>
            </a:r>
            <a:r>
              <a:rPr lang="en-US" baseline="0" dirty="0" err="1" smtClean="0"/>
              <a:t>epd</a:t>
            </a:r>
            <a:r>
              <a:rPr lang="en-US" baseline="0" dirty="0" smtClean="0"/>
              <a:t> was Hampton being that its local that’s expected to visits near by areas.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AF4A3-4C55-4086-A8C3-4846DC7723D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94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AF4A3-4C55-4086-A8C3-4846DC7723D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15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9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9/21/16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411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9/21/16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265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9/21/16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90450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9/21/16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479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9/21/16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3500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9/21/16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131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5887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9/21/16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824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9/21/16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115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326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9003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9/21/16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432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9/21/16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12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9/21/16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746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9/21/16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365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9/21/16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997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9/21/16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694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75000"/>
              </a:schemeClr>
            </a:gs>
            <a:gs pos="45000">
              <a:schemeClr val="accent2">
                <a:lumMod val="75000"/>
              </a:schemeClr>
            </a:gs>
            <a:gs pos="100000">
              <a:schemeClr val="bg2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9/21/16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9844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g"/><Relationship Id="rId3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Relationship Id="rId6" Type="http://schemas.openxmlformats.org/officeDocument/2006/relationships/image" Target="../media/image9.jpg"/><Relationship Id="rId7" Type="http://schemas.openxmlformats.org/officeDocument/2006/relationships/hyperlink" Target="http://www.polycom.com/products-services/products-for-microsoft/lync-optimized/cx5100-unified-conference-station.html" TargetMode="External"/><Relationship Id="rId8" Type="http://schemas.openxmlformats.org/officeDocument/2006/relationships/hyperlink" Target="http://www.polycom.com/products-services/products-for-microsoft/lync-optimized/cx5500-unified-conference-station.html" TargetMode="External"/><Relationship Id="rId9" Type="http://schemas.openxmlformats.org/officeDocument/2006/relationships/hyperlink" Target="http://www.logitech.com/en-us/product/conferencecam-bcc950" TargetMode="External"/><Relationship Id="rId10" Type="http://schemas.openxmlformats.org/officeDocument/2006/relationships/hyperlink" Target="https://www.orah.co/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hyperlink" Target="https://drive.google.com/open?id=1n2XHCSX-huvl9Yw4X6IVLkp-MVA&amp;usp=sharing" TargetMode="External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drive.google.com/open?id=1UpUuchqVhFK-zYYoRB0qU056bCA&amp;usp=shari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NIFS Exit Presentation Summer 2016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Jessica Hathaway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84477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LaRC</a:t>
            </a:r>
            <a:r>
              <a:rPr lang="en-US" dirty="0" smtClean="0"/>
              <a:t> and NIFS Events Attended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80319" y="2336873"/>
            <a:ext cx="4913803" cy="3599316"/>
          </a:xfrm>
        </p:spPr>
        <p:txBody>
          <a:bodyPr>
            <a:normAutofit/>
          </a:bodyPr>
          <a:lstStyle/>
          <a:p>
            <a:r>
              <a:rPr lang="en-US" dirty="0" smtClean="0"/>
              <a:t>Hangar Tour</a:t>
            </a:r>
          </a:p>
          <a:p>
            <a:r>
              <a:rPr lang="en-US" dirty="0" smtClean="0"/>
              <a:t>WIN (Women’s Informal Network)</a:t>
            </a:r>
          </a:p>
          <a:p>
            <a:r>
              <a:rPr lang="en-US" dirty="0" smtClean="0"/>
              <a:t>CPR Certification</a:t>
            </a:r>
          </a:p>
          <a:p>
            <a:r>
              <a:rPr lang="en-US" dirty="0" smtClean="0"/>
              <a:t>NIFS Intern Picture</a:t>
            </a:r>
          </a:p>
          <a:p>
            <a:r>
              <a:rPr lang="en-US" dirty="0"/>
              <a:t>Honda Jet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ACT-America </a:t>
            </a:r>
            <a:r>
              <a:rPr lang="en-US" dirty="0"/>
              <a:t>at NASA </a:t>
            </a:r>
            <a:r>
              <a:rPr lang="en-US" dirty="0" smtClean="0"/>
              <a:t>Langley</a:t>
            </a:r>
          </a:p>
          <a:p>
            <a:r>
              <a:rPr lang="en-US" dirty="0"/>
              <a:t>Family </a:t>
            </a:r>
            <a:r>
              <a:rPr lang="en-US" dirty="0" smtClean="0"/>
              <a:t>Feud</a:t>
            </a:r>
          </a:p>
          <a:p>
            <a:r>
              <a:rPr lang="en-US" dirty="0" smtClean="0"/>
              <a:t>Flight Suit Picture</a:t>
            </a:r>
          </a:p>
          <a:p>
            <a:r>
              <a:rPr lang="en-US" dirty="0" smtClean="0"/>
              <a:t>Viking 40</a:t>
            </a:r>
            <a:r>
              <a:rPr lang="en-US" baseline="30000" dirty="0" smtClean="0"/>
              <a:t>th</a:t>
            </a:r>
            <a:r>
              <a:rPr lang="en-US" dirty="0" smtClean="0"/>
              <a:t> Anniversary</a:t>
            </a:r>
          </a:p>
          <a:p>
            <a:r>
              <a:rPr lang="en-US" dirty="0" smtClean="0"/>
              <a:t>Youth Day</a:t>
            </a:r>
          </a:p>
        </p:txBody>
      </p:sp>
    </p:spTree>
    <p:extLst>
      <p:ext uri="{BB962C8B-B14F-4D97-AF65-F5344CB8AC3E}">
        <p14:creationId xmlns:p14="http://schemas.microsoft.com/office/powerpoint/2010/main" val="315205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LaRC</a:t>
            </a:r>
            <a:r>
              <a:rPr lang="en-US" dirty="0"/>
              <a:t> and NIFS Events Attended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291941" y="2294769"/>
            <a:ext cx="4472327" cy="693135"/>
          </a:xfrm>
        </p:spPr>
        <p:txBody>
          <a:bodyPr/>
          <a:lstStyle/>
          <a:p>
            <a:r>
              <a:rPr lang="en-US" dirty="0"/>
              <a:t>CPR </a:t>
            </a:r>
            <a:r>
              <a:rPr lang="en-US" dirty="0" smtClean="0"/>
              <a:t>Certification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" t="18466" r="464" b="41836"/>
          <a:stretch/>
        </p:blipFill>
        <p:spPr>
          <a:xfrm>
            <a:off x="680319" y="3192804"/>
            <a:ext cx="4596154" cy="32770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613368" y="2239312"/>
            <a:ext cx="4474028" cy="692076"/>
          </a:xfrm>
        </p:spPr>
        <p:txBody>
          <a:bodyPr/>
          <a:lstStyle/>
          <a:p>
            <a:r>
              <a:rPr lang="en-US" dirty="0"/>
              <a:t>NIFS Intern </a:t>
            </a:r>
            <a:r>
              <a:rPr lang="en-US" dirty="0" smtClean="0"/>
              <a:t>Picture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518" y="3192803"/>
            <a:ext cx="4587626" cy="32770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351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LaRC</a:t>
            </a:r>
            <a:r>
              <a:rPr lang="en-US" dirty="0"/>
              <a:t> and NIFS Events Attended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886851" y="2248737"/>
            <a:ext cx="4472327" cy="693135"/>
          </a:xfrm>
        </p:spPr>
        <p:txBody>
          <a:bodyPr anchor="ctr"/>
          <a:lstStyle/>
          <a:p>
            <a:r>
              <a:rPr lang="en-US" dirty="0"/>
              <a:t>Honda </a:t>
            </a:r>
            <a:r>
              <a:rPr lang="en-US" dirty="0" smtClean="0"/>
              <a:t>Jet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86" y="3070138"/>
            <a:ext cx="5015691" cy="28199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5820154" y="2248737"/>
            <a:ext cx="4474028" cy="692076"/>
          </a:xfrm>
        </p:spPr>
        <p:txBody>
          <a:bodyPr anchor="ctr"/>
          <a:lstStyle/>
          <a:p>
            <a:r>
              <a:rPr lang="en-US" dirty="0"/>
              <a:t>ACT-America at NASA </a:t>
            </a:r>
            <a:r>
              <a:rPr lang="en-US" dirty="0" smtClean="0"/>
              <a:t>Langley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154" y="3070138"/>
            <a:ext cx="4649575" cy="34871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827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LaRC</a:t>
            </a:r>
            <a:r>
              <a:rPr lang="en-US" dirty="0"/>
              <a:t> and NIFS Events Attended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588576" y="2226701"/>
            <a:ext cx="4472327" cy="693135"/>
          </a:xfrm>
        </p:spPr>
        <p:txBody>
          <a:bodyPr anchor="ctr"/>
          <a:lstStyle/>
          <a:p>
            <a:r>
              <a:rPr lang="en-US" dirty="0" smtClean="0"/>
              <a:t>Family Feud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7" b="16968"/>
          <a:stretch/>
        </p:blipFill>
        <p:spPr>
          <a:xfrm>
            <a:off x="1152502" y="2919837"/>
            <a:ext cx="2890688" cy="3756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5820153" y="2226702"/>
            <a:ext cx="5112889" cy="693135"/>
          </a:xfrm>
        </p:spPr>
        <p:txBody>
          <a:bodyPr anchor="ctr">
            <a:normAutofit/>
          </a:bodyPr>
          <a:lstStyle/>
          <a:p>
            <a:r>
              <a:rPr lang="en-US" dirty="0"/>
              <a:t>WIN (</a:t>
            </a:r>
            <a:r>
              <a:rPr lang="en-US" dirty="0" smtClean="0"/>
              <a:t>Women’s </a:t>
            </a:r>
            <a:r>
              <a:rPr lang="en-US" dirty="0"/>
              <a:t>Informal Network)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903" y="3176311"/>
            <a:ext cx="3873500" cy="2905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348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LaRC</a:t>
            </a:r>
            <a:r>
              <a:rPr lang="en-US" dirty="0"/>
              <a:t> and NIFS Events Attended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680318" y="2038076"/>
            <a:ext cx="4913804" cy="482226"/>
          </a:xfrm>
        </p:spPr>
        <p:txBody>
          <a:bodyPr/>
          <a:lstStyle/>
          <a:p>
            <a:r>
              <a:rPr lang="en-US" dirty="0" smtClean="0"/>
              <a:t>YOUTH DAY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6030615" y="2011004"/>
            <a:ext cx="4831370" cy="503581"/>
          </a:xfrm>
        </p:spPr>
        <p:txBody>
          <a:bodyPr>
            <a:normAutofit/>
          </a:bodyPr>
          <a:lstStyle/>
          <a:p>
            <a:r>
              <a:rPr lang="en-US" dirty="0" smtClean="0"/>
              <a:t>Flight Suit Picture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615" y="2702857"/>
            <a:ext cx="5302293" cy="39767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5897" y="3218633"/>
            <a:ext cx="3955365" cy="29665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232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Always come to work with an open mind.</a:t>
            </a:r>
          </a:p>
          <a:p>
            <a:r>
              <a:rPr lang="en-US" dirty="0" smtClean="0"/>
              <a:t>Remember it is okay to not know what you are doing. Just make sure to ask many questions.</a:t>
            </a:r>
          </a:p>
          <a:p>
            <a:r>
              <a:rPr lang="en-US" dirty="0" smtClean="0"/>
              <a:t>In writing, editing will happen multiple times.</a:t>
            </a:r>
          </a:p>
          <a:p>
            <a:r>
              <a:rPr lang="en-US" dirty="0" smtClean="0"/>
              <a:t>Excel is never easy, Google helps a lot.</a:t>
            </a:r>
          </a:p>
          <a:p>
            <a:r>
              <a:rPr lang="en-US" dirty="0" smtClean="0"/>
              <a:t>Make sure your project is not a school project when calling companies for information.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52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Start the fall semester at ECSU, I will be taking:</a:t>
            </a:r>
          </a:p>
          <a:p>
            <a:pPr lvl="1"/>
            <a:r>
              <a:rPr lang="en-US" dirty="0" smtClean="0"/>
              <a:t>Abstract Algebra I</a:t>
            </a:r>
          </a:p>
          <a:p>
            <a:pPr lvl="1"/>
            <a:r>
              <a:rPr lang="en-US" dirty="0" smtClean="0"/>
              <a:t>Calculus II</a:t>
            </a:r>
          </a:p>
          <a:p>
            <a:pPr lvl="1"/>
            <a:r>
              <a:rPr lang="en-US" dirty="0" smtClean="0"/>
              <a:t>Intro. to Computer Science</a:t>
            </a:r>
          </a:p>
          <a:p>
            <a:pPr lvl="1"/>
            <a:r>
              <a:rPr lang="en-US" dirty="0" smtClean="0"/>
              <a:t>General Physics</a:t>
            </a:r>
          </a:p>
          <a:p>
            <a:pPr lvl="1"/>
            <a:r>
              <a:rPr lang="en-US" dirty="0" smtClean="0"/>
              <a:t>General Physics Lab</a:t>
            </a:r>
          </a:p>
          <a:p>
            <a:pPr lvl="1"/>
            <a:r>
              <a:rPr lang="en-US" dirty="0" smtClean="0"/>
              <a:t>Interpersonal Communication</a:t>
            </a:r>
          </a:p>
          <a:p>
            <a:r>
              <a:rPr lang="en-US" dirty="0" smtClean="0"/>
              <a:t>Complete my undergrad.</a:t>
            </a:r>
          </a:p>
          <a:p>
            <a:r>
              <a:rPr lang="en-US" dirty="0" smtClean="0"/>
              <a:t>Take the GRE and get my masters.</a:t>
            </a:r>
          </a:p>
          <a:p>
            <a:r>
              <a:rPr lang="en-US" dirty="0" smtClean="0"/>
              <a:t>Work for NASA </a:t>
            </a:r>
            <a:r>
              <a:rPr lang="en-US" dirty="0" err="1" smtClean="0"/>
              <a:t>LaRC</a:t>
            </a:r>
            <a:r>
              <a:rPr lang="en-US" dirty="0" smtClean="0"/>
              <a:t> or teach at an elementary school.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4121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</a:t>
            </a:r>
            <a:r>
              <a:rPr lang="en-US" dirty="0"/>
              <a:t>. Gamaliel “Dan” </a:t>
            </a:r>
            <a:r>
              <a:rPr lang="en-US" dirty="0" smtClean="0"/>
              <a:t>Cherry</a:t>
            </a:r>
          </a:p>
          <a:p>
            <a:r>
              <a:rPr lang="en-US" dirty="0"/>
              <a:t>Dr. Erica Alston</a:t>
            </a:r>
          </a:p>
          <a:p>
            <a:r>
              <a:rPr lang="en-US" dirty="0" smtClean="0"/>
              <a:t>Michael </a:t>
            </a:r>
            <a:r>
              <a:rPr lang="en-US" dirty="0" err="1" smtClean="0"/>
              <a:t>Perri</a:t>
            </a:r>
            <a:endParaRPr lang="en-US" dirty="0"/>
          </a:p>
          <a:p>
            <a:r>
              <a:rPr lang="en-US" dirty="0" smtClean="0"/>
              <a:t>NIFS Coordinators </a:t>
            </a:r>
            <a:r>
              <a:rPr lang="en-US" dirty="0"/>
              <a:t>(Christine </a:t>
            </a:r>
            <a:r>
              <a:rPr lang="en-US" dirty="0" smtClean="0"/>
              <a:t>Dillard </a:t>
            </a:r>
            <a:r>
              <a:rPr lang="en-US" dirty="0"/>
              <a:t>and Valerie </a:t>
            </a:r>
            <a:r>
              <a:rPr lang="en-US" dirty="0" smtClean="0"/>
              <a:t>Ellis)</a:t>
            </a:r>
          </a:p>
          <a:p>
            <a:r>
              <a:rPr lang="en-US" dirty="0" smtClean="0"/>
              <a:t>NIFS Interns (</a:t>
            </a:r>
            <a:r>
              <a:rPr lang="en-US" dirty="0" err="1" smtClean="0"/>
              <a:t>Alli</a:t>
            </a:r>
            <a:r>
              <a:rPr lang="en-US" dirty="0" smtClean="0"/>
              <a:t>, Megan, and Julius)</a:t>
            </a:r>
          </a:p>
          <a:p>
            <a:r>
              <a:rPr lang="en-US" dirty="0" smtClean="0"/>
              <a:t>Would like to thank NASA </a:t>
            </a:r>
            <a:r>
              <a:rPr lang="en-US" dirty="0" err="1" smtClean="0"/>
              <a:t>LaRC</a:t>
            </a:r>
            <a:r>
              <a:rPr lang="en-US" dirty="0" smtClean="0"/>
              <a:t> for housing me here.</a:t>
            </a:r>
          </a:p>
          <a:p>
            <a:r>
              <a:rPr lang="en-US" dirty="0" err="1" smtClean="0"/>
              <a:t>OEd</a:t>
            </a:r>
            <a:r>
              <a:rPr lang="en-US" dirty="0" smtClean="0"/>
              <a:t> for welcoming as part of the team.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94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dirty="0" smtClean="0"/>
              <a:t>Questions?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61932581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Locating Various Audio and Visual Equipment</a:t>
            </a:r>
          </a:p>
          <a:p>
            <a:r>
              <a:rPr lang="en-US" dirty="0" smtClean="0"/>
              <a:t>Researching </a:t>
            </a:r>
            <a:r>
              <a:rPr lang="en-US" dirty="0"/>
              <a:t>360 Degree Video Conferencing </a:t>
            </a:r>
            <a:r>
              <a:rPr lang="en-US" dirty="0" smtClean="0"/>
              <a:t>Cameras</a:t>
            </a:r>
          </a:p>
          <a:p>
            <a:r>
              <a:rPr lang="en-US" dirty="0"/>
              <a:t>Analysis of the STEM-E and </a:t>
            </a:r>
            <a:r>
              <a:rPr lang="en-US" dirty="0" smtClean="0"/>
              <a:t>EPD</a:t>
            </a:r>
            <a:endParaRPr lang="en-US" dirty="0"/>
          </a:p>
          <a:p>
            <a:r>
              <a:rPr lang="en-US" dirty="0"/>
              <a:t>Mapping STEM-E and EPD Activities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594123" y="2237722"/>
            <a:ext cx="5334609" cy="3599316"/>
          </a:xfrm>
        </p:spPr>
        <p:txBody>
          <a:bodyPr/>
          <a:lstStyle/>
          <a:p>
            <a:r>
              <a:rPr lang="en-US" dirty="0" smtClean="0"/>
              <a:t>Statistics </a:t>
            </a:r>
            <a:r>
              <a:rPr lang="en-US" dirty="0"/>
              <a:t>of STEM-E and EPD </a:t>
            </a:r>
            <a:r>
              <a:rPr lang="en-US" dirty="0" smtClean="0"/>
              <a:t>Activities</a:t>
            </a:r>
          </a:p>
          <a:p>
            <a:r>
              <a:rPr lang="en-US" dirty="0" err="1"/>
              <a:t>LaRC</a:t>
            </a:r>
            <a:r>
              <a:rPr lang="en-US" dirty="0"/>
              <a:t> and NIFS Events </a:t>
            </a:r>
            <a:r>
              <a:rPr lang="en-US" dirty="0" smtClean="0"/>
              <a:t>Attended</a:t>
            </a:r>
            <a:endParaRPr lang="en-US" dirty="0"/>
          </a:p>
          <a:p>
            <a:r>
              <a:rPr lang="en-US" dirty="0" smtClean="0"/>
              <a:t>Lessons Learned</a:t>
            </a:r>
          </a:p>
          <a:p>
            <a:r>
              <a:rPr lang="en-US" dirty="0" smtClean="0"/>
              <a:t>Future Plans</a:t>
            </a:r>
          </a:p>
          <a:p>
            <a:r>
              <a:rPr lang="en-US" dirty="0" smtClean="0"/>
              <a:t>Acknowledgments</a:t>
            </a:r>
          </a:p>
          <a:p>
            <a:r>
              <a:rPr lang="en-US" dirty="0" smtClean="0"/>
              <a:t>Questions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84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Locating Various Audio and Visual Equipment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-1" r="42518" b="-133"/>
          <a:stretch/>
        </p:blipFill>
        <p:spPr>
          <a:xfrm>
            <a:off x="8324881" y="2486746"/>
            <a:ext cx="3383503" cy="35329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3307416" y="2486746"/>
            <a:ext cx="4821170" cy="4200525"/>
          </a:xfrm>
        </p:spPr>
        <p:txBody>
          <a:bodyPr>
            <a:normAutofit/>
          </a:bodyPr>
          <a:lstStyle/>
          <a:p>
            <a:r>
              <a:rPr lang="en-US" sz="1800" dirty="0" smtClean="0"/>
              <a:t>To locate the equipment you use the ECN number that is located on the top or front of the equipment. </a:t>
            </a:r>
          </a:p>
          <a:p>
            <a:r>
              <a:rPr lang="en-US" sz="1800" dirty="0" smtClean="0"/>
              <a:t>Location of Equipment</a:t>
            </a:r>
          </a:p>
          <a:p>
            <a:pPr lvl="1"/>
            <a:r>
              <a:rPr lang="en-US" sz="1600" dirty="0" smtClean="0"/>
              <a:t>Studio A</a:t>
            </a:r>
          </a:p>
          <a:p>
            <a:pPr lvl="1"/>
            <a:r>
              <a:rPr lang="en-US" sz="1600" dirty="0" smtClean="0"/>
              <a:t>Studio B</a:t>
            </a:r>
          </a:p>
          <a:p>
            <a:pPr lvl="1"/>
            <a:r>
              <a:rPr lang="en-US" sz="1600" dirty="0" smtClean="0"/>
              <a:t>Storage Closets</a:t>
            </a:r>
          </a:p>
          <a:p>
            <a:pPr lvl="1"/>
            <a:r>
              <a:rPr lang="en-US" sz="1600" dirty="0" smtClean="0"/>
              <a:t>Control Room</a:t>
            </a:r>
          </a:p>
          <a:p>
            <a:r>
              <a:rPr lang="en-US" sz="1800" dirty="0" smtClean="0"/>
              <a:t>The importance of looking for the studio equipment is to be able to effectively know what items are on hand to eliminate over purchasing.</a:t>
            </a:r>
          </a:p>
          <a:p>
            <a:pPr lvl="1"/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05507" y="2486746"/>
            <a:ext cx="2649682" cy="3532909"/>
            <a:chOff x="9079415" y="2530812"/>
            <a:chExt cx="2649682" cy="353290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637801" y="2972426"/>
              <a:ext cx="3532909" cy="264968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" name="Oval 3"/>
            <p:cNvSpPr/>
            <p:nvPr/>
          </p:nvSpPr>
          <p:spPr>
            <a:xfrm>
              <a:off x="9744076" y="2952750"/>
              <a:ext cx="635832" cy="381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9776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Researching 360 Degree Video Conferencing Cameras</a:t>
            </a:r>
            <a:endParaRPr lang="en-US" dirty="0"/>
          </a:p>
        </p:txBody>
      </p:sp>
      <p:sp>
        <p:nvSpPr>
          <p:cNvPr id="28" name="Content Placeholder 27"/>
          <p:cNvSpPr>
            <a:spLocks noGrp="1"/>
          </p:cNvSpPr>
          <p:nvPr>
            <p:ph sz="half" idx="1"/>
          </p:nvPr>
        </p:nvSpPr>
        <p:spPr>
          <a:xfrm>
            <a:off x="4585045" y="2679466"/>
            <a:ext cx="6437174" cy="2946421"/>
          </a:xfrm>
        </p:spPr>
        <p:txBody>
          <a:bodyPr>
            <a:normAutofit/>
          </a:bodyPr>
          <a:lstStyle/>
          <a:p>
            <a:r>
              <a:rPr lang="en-US" sz="2000" dirty="0" smtClean="0"/>
              <a:t>When looking into 360 degree cameras I researched</a:t>
            </a:r>
          </a:p>
          <a:p>
            <a:pPr lvl="1"/>
            <a:r>
              <a:rPr lang="en-US" sz="1800" dirty="0" smtClean="0"/>
              <a:t>Polycom - CX5100 </a:t>
            </a:r>
            <a:r>
              <a:rPr lang="en-US" sz="1800" dirty="0"/>
              <a:t>Unified </a:t>
            </a:r>
            <a:r>
              <a:rPr lang="en-US" sz="1800" dirty="0" smtClean="0"/>
              <a:t>Conference </a:t>
            </a:r>
            <a:r>
              <a:rPr lang="en-US" sz="1800" dirty="0"/>
              <a:t>Station</a:t>
            </a:r>
          </a:p>
          <a:p>
            <a:pPr lvl="1"/>
            <a:r>
              <a:rPr lang="en-US" sz="1800" dirty="0" smtClean="0"/>
              <a:t>Polycom - CX5500 </a:t>
            </a:r>
            <a:r>
              <a:rPr lang="en-US" sz="1800" dirty="0"/>
              <a:t>Unified Conference Station</a:t>
            </a:r>
          </a:p>
          <a:p>
            <a:pPr lvl="1"/>
            <a:r>
              <a:rPr lang="en-US" sz="1800" dirty="0"/>
              <a:t>Logitech BCC950 </a:t>
            </a:r>
            <a:r>
              <a:rPr lang="en-US" sz="1800" dirty="0" smtClean="0"/>
              <a:t>ConferenceCam</a:t>
            </a:r>
          </a:p>
          <a:p>
            <a:pPr lvl="1"/>
            <a:r>
              <a:rPr lang="en-US" sz="1800" dirty="0" err="1"/>
              <a:t>Orah</a:t>
            </a:r>
            <a:r>
              <a:rPr lang="en-US" sz="1800" dirty="0"/>
              <a:t> 4i Live </a:t>
            </a:r>
            <a:r>
              <a:rPr lang="en-US" sz="1800" dirty="0" smtClean="0"/>
              <a:t>Spherical </a:t>
            </a:r>
            <a:r>
              <a:rPr lang="en-US" sz="1800" dirty="0"/>
              <a:t>VR </a:t>
            </a:r>
            <a:r>
              <a:rPr lang="en-US" sz="1800" dirty="0" smtClean="0"/>
              <a:t>Camera</a:t>
            </a:r>
          </a:p>
          <a:p>
            <a:r>
              <a:rPr lang="en-US" sz="2200" dirty="0" smtClean="0"/>
              <a:t>The use of the 360 degree camera for video conferencing can…</a:t>
            </a:r>
          </a:p>
          <a:p>
            <a:pPr lvl="1"/>
            <a:endParaRPr lang="en-US" sz="1800" dirty="0" smtClean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1" y="2530553"/>
            <a:ext cx="1779572" cy="17795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809" y="2530553"/>
            <a:ext cx="1993583" cy="1947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1" y="4310125"/>
            <a:ext cx="2060401" cy="1543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313" y="4294569"/>
            <a:ext cx="1743079" cy="17430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6983" y="6104569"/>
            <a:ext cx="8097921" cy="753431"/>
          </a:xfrm>
        </p:spPr>
        <p:txBody>
          <a:bodyPr/>
          <a:lstStyle/>
          <a:p>
            <a:r>
              <a:rPr lang="en-US" sz="900" dirty="0" smtClean="0"/>
              <a:t>Source</a:t>
            </a:r>
            <a:r>
              <a:rPr lang="en-US" sz="900" dirty="0"/>
              <a:t>: </a:t>
            </a:r>
            <a:r>
              <a:rPr lang="en-US" sz="900" dirty="0">
                <a:hlinkClick r:id="rId7"/>
              </a:rPr>
              <a:t>http://</a:t>
            </a:r>
            <a:r>
              <a:rPr lang="en-US" sz="900" dirty="0" smtClean="0">
                <a:hlinkClick r:id="rId7"/>
              </a:rPr>
              <a:t>www.polycom.com/products-services/products-for-microsoft/lync-optimized/cx5100-unified-conference-station.html</a:t>
            </a:r>
            <a:endParaRPr lang="en-US" sz="900" dirty="0"/>
          </a:p>
          <a:p>
            <a:r>
              <a:rPr lang="en-US" sz="900" dirty="0" smtClean="0">
                <a:hlinkClick r:id="rId8"/>
              </a:rPr>
              <a:t>http</a:t>
            </a:r>
            <a:r>
              <a:rPr lang="en-US" sz="900" dirty="0">
                <a:hlinkClick r:id="rId8"/>
              </a:rPr>
              <a:t>://</a:t>
            </a:r>
            <a:r>
              <a:rPr lang="en-US" sz="900" dirty="0" smtClean="0">
                <a:hlinkClick r:id="rId8"/>
              </a:rPr>
              <a:t>www.polycom.com/products-services/products-for-microsoft/lync-optimized/cx5500-unified-conference-station.html</a:t>
            </a:r>
            <a:endParaRPr lang="en-US" sz="900" dirty="0" smtClean="0"/>
          </a:p>
          <a:p>
            <a:r>
              <a:rPr lang="en-US" sz="900" dirty="0">
                <a:hlinkClick r:id="rId9"/>
              </a:rPr>
              <a:t>http://</a:t>
            </a:r>
            <a:r>
              <a:rPr lang="en-US" sz="900" dirty="0" smtClean="0">
                <a:hlinkClick r:id="rId9"/>
              </a:rPr>
              <a:t>www.logitech.com/en-us/product/conferencecam-bcc950</a:t>
            </a:r>
            <a:endParaRPr lang="en-US" sz="900" dirty="0" smtClean="0"/>
          </a:p>
          <a:p>
            <a:r>
              <a:rPr lang="en-US" sz="900" dirty="0">
                <a:hlinkClick r:id="rId10"/>
              </a:rPr>
              <a:t>https://www.orah.co</a:t>
            </a:r>
            <a:r>
              <a:rPr lang="en-US" sz="900" dirty="0" smtClean="0">
                <a:hlinkClick r:id="rId10"/>
              </a:rPr>
              <a:t>/</a:t>
            </a:r>
            <a:endParaRPr lang="en-US" sz="900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4668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Researching 360 Degree Video Conferencing </a:t>
            </a:r>
            <a:r>
              <a:rPr lang="en-US" dirty="0" smtClean="0"/>
              <a:t>Cameras (cont.)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80486117"/>
              </p:ext>
            </p:extLst>
          </p:nvPr>
        </p:nvGraphicFramePr>
        <p:xfrm>
          <a:off x="432895" y="2375604"/>
          <a:ext cx="8011857" cy="376406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056083"/>
                <a:gridCol w="1041905"/>
                <a:gridCol w="1048994"/>
                <a:gridCol w="946477"/>
                <a:gridCol w="586529"/>
                <a:gridCol w="1084336"/>
                <a:gridCol w="857612"/>
                <a:gridCol w="1389921"/>
              </a:tblGrid>
              <a:tr h="457960"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5" marR="7895" marT="7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USB </a:t>
                      </a:r>
                      <a:r>
                        <a:rPr lang="en-US" sz="1100" u="none" strike="noStrike" dirty="0" smtClean="0">
                          <a:effectLst/>
                        </a:rPr>
                        <a:t>Connectability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5" marR="7895" marT="7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Built-in Microphone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5" marR="7895" marT="7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Resolution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5" marR="7895" marT="7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Built-In Wi-Fi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5" marR="7895" marT="7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smtClean="0">
                          <a:effectLst/>
                        </a:rPr>
                        <a:t>HDMI Connectability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5" marR="7895" marT="7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USB 3.0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5" marR="7895" marT="7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Video Conferencing Compatibility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5" marR="7895" marT="7895" marB="0" anchor="ctr"/>
                </a:tc>
              </a:tr>
              <a:tr h="8265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Polycom - CX5100 Unified Conference Station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5" marR="7895" marT="7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5" marR="7895" marT="7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5" marR="7895" marT="7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1920 x 288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5" marR="7895" marT="789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5" marR="7895" marT="789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5" marR="7895" marT="789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5" marR="7895" marT="789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Skype for Business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5" marR="7895" marT="7895" marB="0" anchor="ctr"/>
                </a:tc>
              </a:tr>
              <a:tr h="8265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Polycom - CX5500 Unified Conference Station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5" marR="7895" marT="789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5" marR="7895" marT="7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5" marR="7895" marT="7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1920 x 1080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5" marR="7895" marT="789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5" marR="7895" marT="7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5" marR="7895" marT="7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5" marR="7895" marT="789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Skype for Business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5" marR="7895" marT="7895" marB="0" anchor="ctr"/>
                </a:tc>
              </a:tr>
              <a:tr h="82652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Logitech BCC950 ConferenceCam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5" marR="7895" marT="789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5" marR="7895" marT="7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5" marR="7895" marT="7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1920 x 1080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5" marR="7895" marT="789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5" marR="7895" marT="7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X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5" marR="7895" marT="789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5" marR="7895" marT="789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Skype, Jabber, WebEx,  Microsoft Lync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5" marR="7895" marT="7895" marB="0" anchor="ctr"/>
                </a:tc>
              </a:tr>
              <a:tr h="8265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Orah 4i Live Spherical VR Camera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5" marR="7895" marT="7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X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5" marR="7895" marT="7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5" marR="7895" marT="7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u="none" strike="noStrike" dirty="0">
                          <a:effectLst/>
                        </a:rPr>
                        <a:t>2048 x 1536 per sensor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5" marR="7895" marT="7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5" marR="7895" marT="7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5" marR="7895" marT="789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5" marR="7895" marT="789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 err="1">
                          <a:effectLst/>
                        </a:rPr>
                        <a:t>Vrideo,Youtube</a:t>
                      </a:r>
                      <a:r>
                        <a:rPr lang="en-US" sz="1100" u="none" strike="noStrike" dirty="0">
                          <a:effectLst/>
                        </a:rPr>
                        <a:t>, </a:t>
                      </a:r>
                      <a:r>
                        <a:rPr lang="en-US" sz="1100" u="none" strike="noStrike" dirty="0" err="1">
                          <a:effectLst/>
                        </a:rPr>
                        <a:t>Wowza</a:t>
                      </a:r>
                      <a:r>
                        <a:rPr lang="en-US" sz="1100" u="none" strike="noStrike" dirty="0">
                          <a:effectLst/>
                        </a:rPr>
                        <a:t>, Akamai, </a:t>
                      </a:r>
                      <a:r>
                        <a:rPr lang="en-US" sz="1100" u="none" strike="noStrike" dirty="0" err="1">
                          <a:effectLst/>
                        </a:rPr>
                        <a:t>Bitmovin</a:t>
                      </a:r>
                      <a:r>
                        <a:rPr lang="en-US" sz="1100" u="none" strike="noStrike" dirty="0">
                          <a:effectLst/>
                        </a:rPr>
                        <a:t>, </a:t>
                      </a:r>
                      <a:r>
                        <a:rPr lang="en-US" sz="1100" u="none" strike="noStrike" dirty="0" err="1">
                          <a:effectLst/>
                        </a:rPr>
                        <a:t>Ustream</a:t>
                      </a:r>
                      <a:r>
                        <a:rPr lang="en-US" sz="1100" u="none" strike="noStrike" dirty="0">
                          <a:effectLst/>
                        </a:rPr>
                        <a:t>, Livestream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5" marR="7895" marT="7895" marB="0" anchor="ctr"/>
                </a:tc>
              </a:tr>
            </a:tbl>
          </a:graphicData>
        </a:graphic>
      </p:graphicFrame>
      <p:sp>
        <p:nvSpPr>
          <p:cNvPr id="8" name="Content Placeholder 6"/>
          <p:cNvSpPr>
            <a:spLocks noGrp="1"/>
          </p:cNvSpPr>
          <p:nvPr>
            <p:ph sz="half" idx="2"/>
          </p:nvPr>
        </p:nvSpPr>
        <p:spPr>
          <a:xfrm>
            <a:off x="8525972" y="3021061"/>
            <a:ext cx="3536420" cy="2473146"/>
          </a:xfrm>
        </p:spPr>
        <p:txBody>
          <a:bodyPr/>
          <a:lstStyle/>
          <a:p>
            <a:r>
              <a:rPr lang="en-US" dirty="0" smtClean="0"/>
              <a:t>The purpose of this chart is to show what capability each camera has.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35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 of the STEM-E and EPD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16" y="2653529"/>
            <a:ext cx="6508111" cy="29155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931631" y="2476916"/>
            <a:ext cx="4700058" cy="359931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Created a summary to show the frequency of the activities by:</a:t>
            </a:r>
          </a:p>
          <a:p>
            <a:pPr lvl="1"/>
            <a:r>
              <a:rPr lang="en-US" dirty="0" smtClean="0"/>
              <a:t>Project name</a:t>
            </a:r>
          </a:p>
          <a:p>
            <a:pPr lvl="1"/>
            <a:r>
              <a:rPr lang="en-US" dirty="0" smtClean="0"/>
              <a:t>Project type</a:t>
            </a:r>
          </a:p>
          <a:p>
            <a:pPr lvl="1"/>
            <a:r>
              <a:rPr lang="en-US" dirty="0" smtClean="0"/>
              <a:t>Location</a:t>
            </a:r>
          </a:p>
          <a:p>
            <a:pPr lvl="1"/>
            <a:r>
              <a:rPr lang="en-US" dirty="0" smtClean="0"/>
              <a:t>Participation by:</a:t>
            </a:r>
          </a:p>
          <a:p>
            <a:pPr lvl="2"/>
            <a:r>
              <a:rPr lang="en-US" dirty="0" smtClean="0"/>
              <a:t>Teachers</a:t>
            </a:r>
          </a:p>
          <a:p>
            <a:pPr lvl="2"/>
            <a:r>
              <a:rPr lang="en-US" dirty="0" smtClean="0"/>
              <a:t>Parents</a:t>
            </a:r>
          </a:p>
          <a:p>
            <a:pPr lvl="2"/>
            <a:r>
              <a:rPr lang="en-US" dirty="0" smtClean="0"/>
              <a:t>Public</a:t>
            </a:r>
          </a:p>
          <a:p>
            <a:pPr lvl="2"/>
            <a:r>
              <a:rPr lang="en-US" dirty="0" smtClean="0"/>
              <a:t>Students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02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Statistics of STEM-E and EPD </a:t>
            </a:r>
            <a:r>
              <a:rPr lang="en-US" dirty="0" smtClean="0"/>
              <a:t>Activities</a:t>
            </a:r>
            <a:endParaRPr lang="en-US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sz="half" idx="17"/>
          </p:nvPr>
        </p:nvSpPr>
        <p:spPr>
          <a:xfrm>
            <a:off x="3926536" y="2901447"/>
            <a:ext cx="3443748" cy="355909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By using a pie chart the activities can be shown by what percentage of visits were spent in each city and state across the 5 state region.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296100" y="2901447"/>
            <a:ext cx="3402112" cy="31291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" name="Content Placeholder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7921" y="2945297"/>
            <a:ext cx="4190354" cy="3085266"/>
          </a:xfrm>
          <a:prstGeom prst="rect">
            <a:avLst/>
          </a:prstGeom>
        </p:spPr>
      </p:pic>
      <p:sp>
        <p:nvSpPr>
          <p:cNvPr id="34" name="Text Placeholder 24"/>
          <p:cNvSpPr>
            <a:spLocks noGrp="1"/>
          </p:cNvSpPr>
          <p:nvPr>
            <p:ph type="body" idx="1"/>
          </p:nvPr>
        </p:nvSpPr>
        <p:spPr>
          <a:xfrm>
            <a:off x="3078600" y="2095352"/>
            <a:ext cx="5592063" cy="604818"/>
          </a:xfrm>
        </p:spPr>
        <p:txBody>
          <a:bodyPr/>
          <a:lstStyle/>
          <a:p>
            <a:r>
              <a:rPr lang="en-US" dirty="0"/>
              <a:t>How </a:t>
            </a:r>
            <a:r>
              <a:rPr lang="en-US" dirty="0" smtClean="0"/>
              <a:t>were </a:t>
            </a:r>
            <a:r>
              <a:rPr lang="en-US" dirty="0"/>
              <a:t>the </a:t>
            </a:r>
            <a:r>
              <a:rPr lang="en-US" dirty="0" smtClean="0"/>
              <a:t>activities displayed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5567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Statistics of STEM-E and EPD Activities (cont.)</a:t>
            </a:r>
            <a:endParaRPr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sz="half" idx="17"/>
          </p:nvPr>
        </p:nvSpPr>
        <p:spPr>
          <a:xfrm>
            <a:off x="4012624" y="3110808"/>
            <a:ext cx="3681969" cy="3418641"/>
          </a:xfrm>
        </p:spPr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white"/>
                </a:solidFill>
              </a:rPr>
              <a:t>By using a bar graph the activities can be organized by the number of times a state was visited.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white"/>
              </a:solidFill>
            </a:endParaRPr>
          </a:p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7854412" y="2965316"/>
            <a:ext cx="3789609" cy="34186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Content Placeholder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607" y="2996313"/>
            <a:ext cx="3484198" cy="33876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2" name="Text Placeholder 24"/>
          <p:cNvSpPr>
            <a:spLocks noGrp="1"/>
          </p:cNvSpPr>
          <p:nvPr>
            <p:ph type="body" idx="1"/>
          </p:nvPr>
        </p:nvSpPr>
        <p:spPr>
          <a:xfrm>
            <a:off x="2631174" y="1953009"/>
            <a:ext cx="6444867" cy="862468"/>
          </a:xfrm>
        </p:spPr>
        <p:txBody>
          <a:bodyPr/>
          <a:lstStyle/>
          <a:p>
            <a:r>
              <a:rPr lang="en-US" dirty="0" smtClean="0"/>
              <a:t>How else could the activities be displayed?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39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573" y="753228"/>
            <a:ext cx="9613861" cy="1080938"/>
          </a:xfrm>
        </p:spPr>
        <p:txBody>
          <a:bodyPr/>
          <a:lstStyle/>
          <a:p>
            <a:r>
              <a:rPr lang="en-US" dirty="0" smtClean="0"/>
              <a:t>Mapping STEM-E and EPD Activities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500503" y="2251591"/>
            <a:ext cx="5777809" cy="4516554"/>
          </a:xfrm>
        </p:spPr>
        <p:txBody>
          <a:bodyPr>
            <a:normAutofit/>
          </a:bodyPr>
          <a:lstStyle/>
          <a:p>
            <a:r>
              <a:rPr lang="en-US" dirty="0"/>
              <a:t>STEM-E and EPD locations were then mapped onto the map using longitude and latitude.</a:t>
            </a:r>
          </a:p>
          <a:p>
            <a:r>
              <a:rPr lang="en-US" dirty="0"/>
              <a:t>Creation of layers that represent different variables such as activities by year.</a:t>
            </a:r>
          </a:p>
          <a:p>
            <a:r>
              <a:rPr lang="en-US" dirty="0"/>
              <a:t>By using geocoding these activities on an interactive map you are able to visualize where you have been with in the 5 state region, which assists with strategic planning of future </a:t>
            </a:r>
            <a:r>
              <a:rPr lang="en-US" dirty="0" smtClean="0"/>
              <a:t>activities.</a:t>
            </a:r>
            <a:endParaRPr lang="en-US" dirty="0"/>
          </a:p>
        </p:txBody>
      </p:sp>
      <p:pic>
        <p:nvPicPr>
          <p:cNvPr id="11" name="Picture 10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96" y="2251591"/>
            <a:ext cx="3603943" cy="24780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612" y="4152370"/>
            <a:ext cx="3710576" cy="24629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52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erlin">
  <a:themeElements>
    <a:clrScheme name="Custom 2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58C8C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erlin" id="{7B5DBA9E-B069-418E-9360-A61BDD0615A4}" vid="{C7DC10E3-4FF5-456B-A359-A0F378C1E5F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8254</TotalTime>
  <Words>1021</Words>
  <Application>Microsoft Macintosh PowerPoint</Application>
  <PresentationFormat>Custom</PresentationFormat>
  <Paragraphs>157</Paragraphs>
  <Slides>18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Berlin</vt:lpstr>
      <vt:lpstr>NIFS Exit Presentation Summer 2016</vt:lpstr>
      <vt:lpstr>Overview</vt:lpstr>
      <vt:lpstr>Locating Various Audio and Visual Equipment</vt:lpstr>
      <vt:lpstr>Researching 360 Degree Video Conferencing Cameras</vt:lpstr>
      <vt:lpstr>Researching 360 Degree Video Conferencing Cameras (cont.)</vt:lpstr>
      <vt:lpstr>Analysis of the STEM-E and EPD</vt:lpstr>
      <vt:lpstr>Statistics of STEM-E and EPD Activities</vt:lpstr>
      <vt:lpstr>Statistics of STEM-E and EPD Activities (cont.)</vt:lpstr>
      <vt:lpstr>Mapping STEM-E and EPD Activities</vt:lpstr>
      <vt:lpstr>LaRC and NIFS Events Attended</vt:lpstr>
      <vt:lpstr>LaRC and NIFS Events Attended</vt:lpstr>
      <vt:lpstr>LaRC and NIFS Events Attended</vt:lpstr>
      <vt:lpstr>LaRC and NIFS Events Attended</vt:lpstr>
      <vt:lpstr>LaRC and NIFS Events Attended</vt:lpstr>
      <vt:lpstr>Lessons Learned</vt:lpstr>
      <vt:lpstr>Future Plans</vt:lpstr>
      <vt:lpstr>Acknowledgements</vt:lpstr>
      <vt:lpstr>Questions?</vt:lpstr>
    </vt:vector>
  </TitlesOfParts>
  <Company>HPES ACES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NIFS Exit Presentation Summer 2016</dc:title>
  <dc:creator>Hathaway, Jessica N. (LARC-B404)[UNIVERSITIES SPACE RESEARCH ASSOCIATION]</dc:creator>
  <cp:lastModifiedBy>j j</cp:lastModifiedBy>
  <cp:revision>104</cp:revision>
  <dcterms:created xsi:type="dcterms:W3CDTF">2016-07-19T16:32:40Z</dcterms:created>
  <dcterms:modified xsi:type="dcterms:W3CDTF">2016-09-21T13:32:20Z</dcterms:modified>
</cp:coreProperties>
</file>